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337" r:id="rId3"/>
    <p:sldId id="358" r:id="rId4"/>
    <p:sldId id="340" r:id="rId5"/>
    <p:sldId id="359" r:id="rId6"/>
    <p:sldId id="338" r:id="rId7"/>
    <p:sldId id="345" r:id="rId8"/>
    <p:sldId id="344" r:id="rId9"/>
    <p:sldId id="343" r:id="rId10"/>
    <p:sldId id="342" r:id="rId11"/>
    <p:sldId id="348" r:id="rId12"/>
    <p:sldId id="347" r:id="rId13"/>
    <p:sldId id="351" r:id="rId14"/>
    <p:sldId id="350" r:id="rId15"/>
    <p:sldId id="349" r:id="rId16"/>
    <p:sldId id="346" r:id="rId17"/>
    <p:sldId id="354" r:id="rId18"/>
    <p:sldId id="353" r:id="rId19"/>
    <p:sldId id="356" r:id="rId20"/>
    <p:sldId id="355" r:id="rId21"/>
    <p:sldId id="352" r:id="rId22"/>
    <p:sldId id="336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7" autoAdjust="0"/>
    <p:restoredTop sz="94660"/>
  </p:normalViewPr>
  <p:slideViewPr>
    <p:cSldViewPr snapToGrid="0" snapToObjects="1">
      <p:cViewPr varScale="1">
        <p:scale>
          <a:sx n="165" d="100"/>
          <a:sy n="165" d="100"/>
        </p:scale>
        <p:origin x="1692" y="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84112-6E48-49BB-9606-FC4B2A8B1E2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28143-7B7A-4641-B107-C70DAF0B9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412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6665" y="1862947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Metagenomic Data Viral Detection Tool Assessment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3397" y="3750714"/>
            <a:ext cx="6400800" cy="735563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Sihua Peng</a:t>
            </a: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01/28 /2026</a:t>
            </a:r>
            <a:endParaRPr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9F6612A-45EB-4789-BD74-D2EBA8EEBFE0}"/>
              </a:ext>
            </a:extLst>
          </p:cNvPr>
          <p:cNvGrpSpPr/>
          <p:nvPr/>
        </p:nvGrpSpPr>
        <p:grpSpPr>
          <a:xfrm>
            <a:off x="248902" y="182402"/>
            <a:ext cx="5497693" cy="1267256"/>
            <a:chOff x="248902" y="182402"/>
            <a:chExt cx="5497693" cy="1267256"/>
          </a:xfrm>
        </p:grpSpPr>
        <p:pic>
          <p:nvPicPr>
            <p:cNvPr id="5" name="Picture 4" descr="A logo with text on it&#10;&#10;Description automatically generated">
              <a:extLst>
                <a:ext uri="{FF2B5EF4-FFF2-40B4-BE49-F238E27FC236}">
                  <a16:creationId xmlns:a16="http://schemas.microsoft.com/office/drawing/2014/main" id="{EF78AAF6-0000-406A-908C-A3E989D7E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3492" y="182402"/>
              <a:ext cx="2093103" cy="126725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F000B6-33D8-45EF-8810-BBA1FFC42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8902" y="319166"/>
              <a:ext cx="3350813" cy="113049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45E03-8069-4DE0-BAF1-B78DCF861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Pipelines catalog (what is in this repository)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1C0CF8E-07B6-4C43-97E8-809580E8C0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3736271"/>
              </p:ext>
            </p:extLst>
          </p:nvPr>
        </p:nvGraphicFramePr>
        <p:xfrm>
          <a:off x="388303" y="1596736"/>
          <a:ext cx="8492648" cy="4525959"/>
        </p:xfrm>
        <a:graphic>
          <a:graphicData uri="http://schemas.openxmlformats.org/drawingml/2006/table">
            <a:tbl>
              <a:tblPr/>
              <a:tblGrid>
                <a:gridCol w="2123162">
                  <a:extLst>
                    <a:ext uri="{9D8B030D-6E8A-4147-A177-3AD203B41FA5}">
                      <a16:colId xmlns:a16="http://schemas.microsoft.com/office/drawing/2014/main" val="407615808"/>
                    </a:ext>
                  </a:extLst>
                </a:gridCol>
                <a:gridCol w="2060535">
                  <a:extLst>
                    <a:ext uri="{9D8B030D-6E8A-4147-A177-3AD203B41FA5}">
                      <a16:colId xmlns:a16="http://schemas.microsoft.com/office/drawing/2014/main" val="1154771232"/>
                    </a:ext>
                  </a:extLst>
                </a:gridCol>
                <a:gridCol w="926926">
                  <a:extLst>
                    <a:ext uri="{9D8B030D-6E8A-4147-A177-3AD203B41FA5}">
                      <a16:colId xmlns:a16="http://schemas.microsoft.com/office/drawing/2014/main" val="1648766092"/>
                    </a:ext>
                  </a:extLst>
                </a:gridCol>
                <a:gridCol w="3382025">
                  <a:extLst>
                    <a:ext uri="{9D8B030D-6E8A-4147-A177-3AD203B41FA5}">
                      <a16:colId xmlns:a16="http://schemas.microsoft.com/office/drawing/2014/main" val="70690687"/>
                    </a:ext>
                  </a:extLst>
                </a:gridCol>
              </a:tblGrid>
              <a:tr h="367655"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Pipeline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Core purpose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Core method (1 line)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666772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Sourmash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 similarity/containment screening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external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MinHash sketch + gather vs NCBI viruses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967833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MetaTaxProfiler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standardized profiling + abundance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Kraken2 (+ optional Bracken) + reporting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6233264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mag-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-core/mag)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genome reconstruction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 + bins/MAG QC; </a:t>
                      </a:r>
                    </a:p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optional taxonomy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202255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KrakenMetaReads-nf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assembly-before-classification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Kraken2/Bracken on contigs + RPM/RPKM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1409402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rvdb-viral-metagenome-nf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discovery via protein homology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Prodigal + DIAMOND vs RVDB + taxonomy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0845233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MLMVD-nf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strict consensus candidate set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VS2 + DVF (+ 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viralFlye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long-read) voting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1758299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GOTTCHA2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conservative confirmatory profiling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unique-signature profiling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0720181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CLARK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 k-mer classification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discriminative k-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mers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(CLARK-S for long reads)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0560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1587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2E260-F54D-45D6-A989-DCB7E7D9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taxprofiler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MetaTaxProfiler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it is the default “front door”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35EAF-0F88-4B04-8470-8DBC7FAFB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role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broad screening + rapid overview + standardized outputs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engineering maturity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-core/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Nextflow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batch + logging + resume)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long-tail low-read hits need thresholds + validation (not “confirmed”)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treat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taxprofiler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screen-positive generator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not final truth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014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670DB-CB75-40FF-AA92-EF034FFD1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GOTTCHA2 / CLARK /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sourmash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confirmatory tools (different flavors)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6FD34-6893-4138-9DA2-A976D0F5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GOTTCHA2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high-specificity unique signatures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confirmation; conservative (may miss distant/low-abundance targets)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CLARK / CLARK-S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discriminative k-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fast; strong for in-database targets; long reads prefer CLARK-S + validation</a:t>
            </a:r>
          </a:p>
          <a:p>
            <a:r>
              <a:rPr lang="en-US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sourmash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containment-style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MinHash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metrics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lightweight; good for contig-level consistency/coverage-style validation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952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DB604-8148-4D00-A1F9-030123706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Assembly-centric workflows: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-core/mag vs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KrakenMetaReads-nf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16DDC-B079-4032-A64C-0A4744CA2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5100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sz="51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-core/mag: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 detection-first tool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primary value is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 reconstruction + QC evidence chain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when you need genome-level interpretation (coverage, completeness, contamination)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600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KrakenMetaReads-nf</a:t>
            </a:r>
            <a:r>
              <a:rPr lang="en-US" sz="4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Assembly-before-classification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(contig-level Kraken2/Bracken)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Benefits: longer contigs reduce ambiguity; good for large-virus positioning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Risk: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low-abundance taxa may be lost during assembly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2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8C81E-3F58-4848-86A0-CCA52194F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Discovery-centric workflow: 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rvdb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-viral-metagenome-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FA168-922A-491E-A5CC-A6E901FB9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objective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maximize discovery, especially environmental/distant viruses</a:t>
            </a:r>
          </a:p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Evidence chain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 → Prodigal → DIAMOND protein search vs RVDB → taxonomy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Strong for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long contigs + large DNA viruses (e.g., NCLDV-related signals)</a:t>
            </a:r>
          </a:p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prioritize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consensus sets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(dual-track overlap) over single-path hits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531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E9CE1-6433-4607-8D1B-955756B52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Strict candidate set workflow: MLMVD-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21A9F-E0AE-44C3-B870-19B85999E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Positioning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high-specificity screening via multi-tool voting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Long-read mode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VirSorter2 ∥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DeepVirFinder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∥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viralFlye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Pfam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validation) → consensus tiers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small, high-confidence list for follow-up validation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reduced sensitivity (may miss true but weakly supported contigs)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401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B896A-50C2-48B8-842C-05B1B719D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sensitivity vs specificity trade-off (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highlevel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2184591-C122-4572-9A58-7DA3B788C3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217826"/>
              </p:ext>
            </p:extLst>
          </p:nvPr>
        </p:nvGraphicFramePr>
        <p:xfrm>
          <a:off x="325676" y="1417638"/>
          <a:ext cx="8549012" cy="4745011"/>
        </p:xfrm>
        <a:graphic>
          <a:graphicData uri="http://schemas.openxmlformats.org/drawingml/2006/table">
            <a:tbl>
              <a:tblPr/>
              <a:tblGrid>
                <a:gridCol w="2137253">
                  <a:extLst>
                    <a:ext uri="{9D8B030D-6E8A-4147-A177-3AD203B41FA5}">
                      <a16:colId xmlns:a16="http://schemas.microsoft.com/office/drawing/2014/main" val="1018917842"/>
                    </a:ext>
                  </a:extLst>
                </a:gridCol>
                <a:gridCol w="1737525">
                  <a:extLst>
                    <a:ext uri="{9D8B030D-6E8A-4147-A177-3AD203B41FA5}">
                      <a16:colId xmlns:a16="http://schemas.microsoft.com/office/drawing/2014/main" val="2271036423"/>
                    </a:ext>
                  </a:extLst>
                </a:gridCol>
                <a:gridCol w="1547332">
                  <a:extLst>
                    <a:ext uri="{9D8B030D-6E8A-4147-A177-3AD203B41FA5}">
                      <a16:colId xmlns:a16="http://schemas.microsoft.com/office/drawing/2014/main" val="3098051688"/>
                    </a:ext>
                  </a:extLst>
                </a:gridCol>
                <a:gridCol w="3126902">
                  <a:extLst>
                    <a:ext uri="{9D8B030D-6E8A-4147-A177-3AD203B41FA5}">
                      <a16:colId xmlns:a16="http://schemas.microsoft.com/office/drawing/2014/main" val="3625861721"/>
                    </a:ext>
                  </a:extLst>
                </a:gridCol>
              </a:tblGrid>
              <a:tr h="380443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Tool/Workflow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Default sensitivity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Default specificity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What improves specificity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85032"/>
                  </a:ext>
                </a:extLst>
              </a:tr>
              <a:tr h="537868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taxprofiler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thresholds + host removal + multi-evidence validation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85558"/>
                  </a:ext>
                </a:extLst>
              </a:tr>
              <a:tr h="38044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GOTTCHA2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Medium–Low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signature coverage confirmation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6386547"/>
                  </a:ext>
                </a:extLst>
              </a:tr>
              <a:tr h="537868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sourmash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Medium–High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containment thresholds; contig context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165463"/>
                  </a:ext>
                </a:extLst>
              </a:tr>
              <a:tr h="537868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CLARK (CLARK-S)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 for in-db targets; follow-up validation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846274"/>
                  </a:ext>
                </a:extLst>
              </a:tr>
              <a:tr h="69529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rvdb-viral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consensus sets (track overlap) + additional validation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043097"/>
                  </a:ext>
                </a:extLst>
              </a:tr>
              <a:tr h="38044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MLMVD-nf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built-in multi-tool consensus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716021"/>
                  </a:ext>
                </a:extLst>
              </a:tr>
              <a:tr h="69529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KrakenMetaReads-nf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 evidence + (optional) Bracken + thresholds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680394"/>
                  </a:ext>
                </a:extLst>
              </a:tr>
              <a:tr h="380443"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-core/mag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detection-first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—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 QC evidence chain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639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25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4B19B-5D56-45D6-A4C4-F0A6097F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positive control: 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minimum required safeguards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7630E5-CF22-42E8-9780-16168ACE49E5}"/>
              </a:ext>
            </a:extLst>
          </p:cNvPr>
          <p:cNvSpPr/>
          <p:nvPr/>
        </p:nvSpPr>
        <p:spPr>
          <a:xfrm>
            <a:off x="400833" y="1417638"/>
            <a:ext cx="8486383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1F2328"/>
                </a:solidFill>
                <a:latin typeface="-apple-system"/>
              </a:rPr>
              <a:t>Do not treat a detection list as a conclusion.</a:t>
            </a:r>
            <a:endParaRPr lang="en-US" sz="2800" dirty="0">
              <a:solidFill>
                <a:srgbClr val="1F2328"/>
              </a:solidFill>
              <a:latin typeface="-apple-system"/>
            </a:endParaRPr>
          </a:p>
          <a:p>
            <a:endParaRPr lang="en-US" sz="2800" dirty="0">
              <a:solidFill>
                <a:srgbClr val="0070C0"/>
              </a:solidFill>
              <a:latin typeface="-apple-system"/>
            </a:endParaRPr>
          </a:p>
          <a:p>
            <a:r>
              <a:rPr lang="en-US" sz="2800" dirty="0">
                <a:solidFill>
                  <a:srgbClr val="0070C0"/>
                </a:solidFill>
                <a:latin typeface="-apple-system"/>
              </a:rPr>
              <a:t>Minimum essentials: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rgbClr val="00B050"/>
                </a:solidFill>
                <a:latin typeface="-apple-system"/>
              </a:rPr>
              <a:t>Host removal</a:t>
            </a:r>
            <a:endParaRPr lang="en-US" sz="2400" dirty="0">
              <a:solidFill>
                <a:srgbClr val="00B050"/>
              </a:solidFill>
              <a:latin typeface="-apple-system"/>
            </a:endParaRPr>
          </a:p>
          <a:p>
            <a:pPr lvl="1"/>
            <a:r>
              <a:rPr lang="en-US" sz="2000" dirty="0">
                <a:solidFill>
                  <a:srgbClr val="1F2328"/>
                </a:solidFill>
                <a:latin typeface="-apple-system"/>
              </a:rPr>
              <a:t>- short reads: Bowtie2</a:t>
            </a:r>
          </a:p>
          <a:p>
            <a:pPr marL="800100" lvl="1" indent="-342900">
              <a:buFontTx/>
              <a:buChar char="-"/>
            </a:pPr>
            <a:r>
              <a:rPr lang="en-US" sz="2000" dirty="0">
                <a:solidFill>
                  <a:srgbClr val="1F2328"/>
                </a:solidFill>
                <a:latin typeface="-apple-system"/>
              </a:rPr>
              <a:t>long reads: Minimap2</a:t>
            </a:r>
          </a:p>
          <a:p>
            <a:pPr lvl="1"/>
            <a:endParaRPr lang="en-US" sz="2000" dirty="0">
              <a:solidFill>
                <a:srgbClr val="1F2328"/>
              </a:solidFill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rgbClr val="00B050"/>
                </a:solidFill>
                <a:latin typeface="-apple-system"/>
              </a:rPr>
              <a:t>Threshold filtering</a:t>
            </a:r>
            <a:endParaRPr lang="en-US" sz="2400" dirty="0">
              <a:solidFill>
                <a:srgbClr val="00B050"/>
              </a:solidFill>
              <a:latin typeface="-apple-system"/>
            </a:endParaRPr>
          </a:p>
          <a:p>
            <a:pPr marL="800100" lvl="1" indent="-342900">
              <a:buFontTx/>
              <a:buChar char="-"/>
            </a:pPr>
            <a:r>
              <a:rPr lang="en-US" sz="2000" dirty="0">
                <a:solidFill>
                  <a:srgbClr val="1F2328"/>
                </a:solidFill>
                <a:latin typeface="-apple-system"/>
              </a:rPr>
              <a:t>minimum read count / relative abundance thresholds</a:t>
            </a:r>
          </a:p>
          <a:p>
            <a:pPr lvl="1"/>
            <a:endParaRPr lang="en-US" sz="2000" dirty="0">
              <a:solidFill>
                <a:srgbClr val="1F2328"/>
              </a:solidFill>
              <a:latin typeface="-apple-system"/>
            </a:endParaRPr>
          </a:p>
          <a:p>
            <a:r>
              <a:rPr lang="en-US" sz="2800" dirty="0">
                <a:solidFill>
                  <a:srgbClr val="0070C0"/>
                </a:solidFill>
                <a:latin typeface="-apple-system"/>
              </a:rPr>
              <a:t>Interpretation rule: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F2328"/>
                </a:solidFill>
                <a:latin typeface="-apple-system"/>
              </a:rPr>
              <a:t>single-tool only + very low abundance + no coverage/assembly evidence ⇒ Low-confidence candidate</a:t>
            </a:r>
            <a:endParaRPr lang="en-US" sz="200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061765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97255-2D61-44C4-9454-1B056E9F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Multi-evidence chain: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“confirmed” should look like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477AEE-4E89-4725-84AC-2256BA9E6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32" y="1902569"/>
            <a:ext cx="8298493" cy="405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871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6038-CE9C-456C-9251-D73363CA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matrix (scores 1–5; assessment summary)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54F6BEB-B471-4218-835F-D657C06195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904983"/>
              </p:ext>
            </p:extLst>
          </p:nvPr>
        </p:nvGraphicFramePr>
        <p:xfrm>
          <a:off x="360121" y="1223557"/>
          <a:ext cx="8614779" cy="4638185"/>
        </p:xfrm>
        <a:graphic>
          <a:graphicData uri="http://schemas.openxmlformats.org/drawingml/2006/table">
            <a:tbl>
              <a:tblPr/>
              <a:tblGrid>
                <a:gridCol w="1521199">
                  <a:extLst>
                    <a:ext uri="{9D8B030D-6E8A-4147-A177-3AD203B41FA5}">
                      <a16:colId xmlns:a16="http://schemas.microsoft.com/office/drawing/2014/main" val="2385584415"/>
                    </a:ext>
                  </a:extLst>
                </a:gridCol>
                <a:gridCol w="818039">
                  <a:extLst>
                    <a:ext uri="{9D8B030D-6E8A-4147-A177-3AD203B41FA5}">
                      <a16:colId xmlns:a16="http://schemas.microsoft.com/office/drawing/2014/main" val="1282832343"/>
                    </a:ext>
                  </a:extLst>
                </a:gridCol>
                <a:gridCol w="962562">
                  <a:extLst>
                    <a:ext uri="{9D8B030D-6E8A-4147-A177-3AD203B41FA5}">
                      <a16:colId xmlns:a16="http://schemas.microsoft.com/office/drawing/2014/main" val="2764655539"/>
                    </a:ext>
                  </a:extLst>
                </a:gridCol>
                <a:gridCol w="1063236">
                  <a:extLst>
                    <a:ext uri="{9D8B030D-6E8A-4147-A177-3AD203B41FA5}">
                      <a16:colId xmlns:a16="http://schemas.microsoft.com/office/drawing/2014/main" val="2369321309"/>
                    </a:ext>
                  </a:extLst>
                </a:gridCol>
                <a:gridCol w="935135">
                  <a:extLst>
                    <a:ext uri="{9D8B030D-6E8A-4147-A177-3AD203B41FA5}">
                      <a16:colId xmlns:a16="http://schemas.microsoft.com/office/drawing/2014/main" val="2509233683"/>
                    </a:ext>
                  </a:extLst>
                </a:gridCol>
                <a:gridCol w="984766">
                  <a:extLst>
                    <a:ext uri="{9D8B030D-6E8A-4147-A177-3AD203B41FA5}">
                      <a16:colId xmlns:a16="http://schemas.microsoft.com/office/drawing/2014/main" val="3103939028"/>
                    </a:ext>
                  </a:extLst>
                </a:gridCol>
                <a:gridCol w="657616">
                  <a:extLst>
                    <a:ext uri="{9D8B030D-6E8A-4147-A177-3AD203B41FA5}">
                      <a16:colId xmlns:a16="http://schemas.microsoft.com/office/drawing/2014/main" val="21807148"/>
                    </a:ext>
                  </a:extLst>
                </a:gridCol>
                <a:gridCol w="788327">
                  <a:extLst>
                    <a:ext uri="{9D8B030D-6E8A-4147-A177-3AD203B41FA5}">
                      <a16:colId xmlns:a16="http://schemas.microsoft.com/office/drawing/2014/main" val="3471273214"/>
                    </a:ext>
                  </a:extLst>
                </a:gridCol>
                <a:gridCol w="883899">
                  <a:extLst>
                    <a:ext uri="{9D8B030D-6E8A-4147-A177-3AD203B41FA5}">
                      <a16:colId xmlns:a16="http://schemas.microsoft.com/office/drawing/2014/main" val="1766393872"/>
                    </a:ext>
                  </a:extLst>
                </a:gridCol>
              </a:tblGrid>
              <a:tr h="446697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Dimension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taxprofiler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rvdb-viral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MLMVD-nf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nf-core/mag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GOTTCHA2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CLARK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sourmash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 err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KrakenMetaReads-nf</a:t>
                      </a:r>
                      <a:endParaRPr lang="en-US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290938"/>
                  </a:ext>
                </a:extLst>
              </a:tr>
              <a:tr h="64897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Known virus sensitivity (default)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232589"/>
                  </a:ext>
                </a:extLst>
              </a:tr>
              <a:tr h="64897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Distant/environmental discovery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2974764"/>
                  </a:ext>
                </a:extLst>
              </a:tr>
              <a:tr h="44669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Specificity (default)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4*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970972"/>
                  </a:ext>
                </a:extLst>
              </a:tr>
              <a:tr h="648974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Evidence-chain interpretability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398011"/>
                  </a:ext>
                </a:extLst>
              </a:tr>
              <a:tr h="143280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Speed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220553"/>
                  </a:ext>
                </a:extLst>
              </a:tr>
              <a:tr h="44669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Memory efficiency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281792"/>
                  </a:ext>
                </a:extLst>
              </a:tr>
              <a:tr h="547835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Genome reconstruction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936864"/>
                  </a:ext>
                </a:extLst>
              </a:tr>
              <a:tr h="547835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Engineering maturity (HPC)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830492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21BF3174-6F01-40C1-B338-7DCFEEEAE382}"/>
              </a:ext>
            </a:extLst>
          </p:cNvPr>
          <p:cNvSpPr/>
          <p:nvPr/>
        </p:nvSpPr>
        <p:spPr>
          <a:xfrm>
            <a:off x="469726" y="6120670"/>
            <a:ext cx="84237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dirty="0" err="1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-core/mag specificity is primarily driven by MAG QC evidence chains (</a:t>
            </a:r>
            <a:r>
              <a:rPr lang="en-US" sz="1600" dirty="0" err="1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CheckM</a:t>
            </a:r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/GUNC/coverage), not read-level classification.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220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B99D8-AFD2-40EB-ACA9-8BCDDD2F4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Viral Detection pipeline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07764-030A-4F64-AD7C-547A947A2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194" y="1312100"/>
            <a:ext cx="8646290" cy="5407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Assessment scope</a:t>
            </a:r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CDC-listed tools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deployable alternatives/workflows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Focus:</a:t>
            </a:r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deployability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reproducibility, evidence-chain interpretability, false-positive control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Detailed Documentations(GitHub)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including usage guide line, code, selected result files,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samplesheet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files: </a:t>
            </a: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https://github.com/pengsihua2023/WasteWater-Metagenomics-Pipeline-Evaluation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CE569B-B3DF-450D-BDEA-1C4EA87EF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1205" y="1312101"/>
            <a:ext cx="3206185" cy="196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73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4355C-F8EC-472A-963E-4DB7E1C9C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Recommended deployable solutions (decision-oriented)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A29043-7CC6-4F95-8225-2EF5459A7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47" y="1974366"/>
            <a:ext cx="7966553" cy="411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941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694C3-10F2-4696-BA85-66E172C55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conclusions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2022D-1230-4B35-BB87-359BD76A3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single tool meets all needs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 layered strategy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rapid screening → confirmation → deep evidence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Deployability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hard gate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for public-health operationalization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 dominates compute at scale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(memory/time bottleneck)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False-positive control is essential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thresholds + host removal + multi-evidence chain</a:t>
            </a:r>
          </a:p>
        </p:txBody>
      </p:sp>
    </p:spTree>
    <p:extLst>
      <p:ext uri="{BB962C8B-B14F-4D97-AF65-F5344CB8AC3E}">
        <p14:creationId xmlns:p14="http://schemas.microsoft.com/office/powerpoint/2010/main" val="19754669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9ADE16-A7F9-438F-A706-1594D495B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79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3123E-DACC-4FDE-8A6D-18033ACDA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1008" y="4973483"/>
            <a:ext cx="7517757" cy="11058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attention!</a:t>
            </a:r>
          </a:p>
          <a:p>
            <a:pPr marL="0" indent="0">
              <a:buNone/>
            </a:pP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C95A6C-FADA-4178-983B-0E9A57043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404" y="138896"/>
            <a:ext cx="3074361" cy="72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81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66E50-7143-4B1D-BCDA-DE92199EE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Goals: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C89A43-7607-4206-90C9-3A4CE2807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53" y="1297328"/>
            <a:ext cx="7707293" cy="513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56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1C927-5E38-4D35-BD9D-C91E03C4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Assessment Framework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(Avoiding contradictory conclusions)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4EF9B-466F-4F55-961D-6341D480F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prevent statements like “most sensitive and most specific” at the same time: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 output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tool’s standard/default result set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typically higher sensitivity, higher noise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Consensus/threshold output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default output after applying rules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multi-tool cross-validation, host removal, coverage/contig thresholds, etc.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typically higher specificity, lower sensitivity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1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0DFEB-FBF0-4C66-93A2-2A84ABE3F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Assessment Objects (8 runnable items)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A5ED6A-FFB8-491A-A121-223F0C24F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41" y="1417638"/>
            <a:ext cx="8542117" cy="47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44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1289F-7EA7-49C7-9990-8AB5E8DF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Non-runnable CDC items (deployment blockers)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ED2DE67-AC3C-48D8-B83E-EAB02CF150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63499"/>
              </p:ext>
            </p:extLst>
          </p:nvPr>
        </p:nvGraphicFramePr>
        <p:xfrm>
          <a:off x="516671" y="1586261"/>
          <a:ext cx="8229600" cy="2331720"/>
        </p:xfrm>
        <a:graphic>
          <a:graphicData uri="http://schemas.openxmlformats.org/drawingml/2006/table">
            <a:tbl>
              <a:tblPr/>
              <a:tblGrid>
                <a:gridCol w="1556387">
                  <a:extLst>
                    <a:ext uri="{9D8B030D-6E8A-4147-A177-3AD203B41FA5}">
                      <a16:colId xmlns:a16="http://schemas.microsoft.com/office/drawing/2014/main" val="2263734829"/>
                    </a:ext>
                  </a:extLst>
                </a:gridCol>
                <a:gridCol w="6673213">
                  <a:extLst>
                    <a:ext uri="{9D8B030D-6E8A-4147-A177-3AD203B41FA5}">
                      <a16:colId xmlns:a16="http://schemas.microsoft.com/office/drawing/2014/main" val="11094459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Primary blocker on HPC (no </a:t>
                      </a:r>
                      <a:r>
                        <a:rPr lang="en-US" b="1" dirty="0" err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</a:t>
                      </a:r>
                      <a:r>
                        <a:rPr lang="en-US" b="1" dirty="0" err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Apptainer</a:t>
                      </a:r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policy)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5894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CZID (</a:t>
                      </a:r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IDseq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cloud-first; local path not well adapted to cluster constraints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3120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SURPI+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requires </a:t>
                      </a:r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/container build patterns incompatible with HPC policy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60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DHO Lab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/container + complex dependency chain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840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NAO MGS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sudo/container + complex dependency chain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7362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TaxTriage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/container + complex dependency chain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3345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CC5A654-8334-4281-A683-F4251F4CE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940" y="2789330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74C73F-9B77-480A-A944-781C10932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511" y="4145279"/>
            <a:ext cx="3582364" cy="23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35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2B8EB-5D76-4081-9AD3-1247A8F77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runs: datasets and scaling (simulated vs real)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8D285-3054-4878-ADF9-B64A3941C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526" y="1820964"/>
            <a:ext cx="8287473" cy="452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7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EF657-C913-43BB-92B6-7DE2EAF13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Empirical compute footprint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(8 pipelines, two runs)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5022A01-1AF1-4F92-BDDF-262FB83C2E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0517553"/>
              </p:ext>
            </p:extLst>
          </p:nvPr>
        </p:nvGraphicFramePr>
        <p:xfrm>
          <a:off x="407176" y="2307978"/>
          <a:ext cx="8549013" cy="1744980"/>
        </p:xfrm>
        <a:graphic>
          <a:graphicData uri="http://schemas.openxmlformats.org/drawingml/2006/table">
            <a:tbl>
              <a:tblPr/>
              <a:tblGrid>
                <a:gridCol w="605609">
                  <a:extLst>
                    <a:ext uri="{9D8B030D-6E8A-4147-A177-3AD203B41FA5}">
                      <a16:colId xmlns:a16="http://schemas.microsoft.com/office/drawing/2014/main" val="152412055"/>
                    </a:ext>
                  </a:extLst>
                </a:gridCol>
                <a:gridCol w="1667865">
                  <a:extLst>
                    <a:ext uri="{9D8B030D-6E8A-4147-A177-3AD203B41FA5}">
                      <a16:colId xmlns:a16="http://schemas.microsoft.com/office/drawing/2014/main" val="579984124"/>
                    </a:ext>
                  </a:extLst>
                </a:gridCol>
                <a:gridCol w="1020871">
                  <a:extLst>
                    <a:ext uri="{9D8B030D-6E8A-4147-A177-3AD203B41FA5}">
                      <a16:colId xmlns:a16="http://schemas.microsoft.com/office/drawing/2014/main" val="22075639"/>
                    </a:ext>
                  </a:extLst>
                </a:gridCol>
                <a:gridCol w="1449213">
                  <a:extLst>
                    <a:ext uri="{9D8B030D-6E8A-4147-A177-3AD203B41FA5}">
                      <a16:colId xmlns:a16="http://schemas.microsoft.com/office/drawing/2014/main" val="2356393299"/>
                    </a:ext>
                  </a:extLst>
                </a:gridCol>
                <a:gridCol w="1342663">
                  <a:extLst>
                    <a:ext uri="{9D8B030D-6E8A-4147-A177-3AD203B41FA5}">
                      <a16:colId xmlns:a16="http://schemas.microsoft.com/office/drawing/2014/main" val="1774330236"/>
                    </a:ext>
                  </a:extLst>
                </a:gridCol>
                <a:gridCol w="2462792">
                  <a:extLst>
                    <a:ext uri="{9D8B030D-6E8A-4147-A177-3AD203B41FA5}">
                      <a16:colId xmlns:a16="http://schemas.microsoft.com/office/drawing/2014/main" val="26927619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Run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Data type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Data size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Run time</a:t>
                      </a:r>
                      <a:b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</a:br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 (all 8 pipelines)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Peak memory </a:t>
                      </a:r>
                      <a:b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</a:br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(max across 8)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Main memory driver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092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#1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Simulated (CDC)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1.36 GB</a:t>
                      </a:r>
                      <a:endParaRPr lang="en-US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 ≤ 2 days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256 GB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assembly steps typically peak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21276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#2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Real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289 GB</a:t>
                      </a:r>
                      <a:endParaRPr lang="en-US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2–9 days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768 GB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genome assembly software dominates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1612826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24CC79E7-300C-4BAA-A48F-66DAAFA2D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960" y="4134847"/>
            <a:ext cx="3883306" cy="258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82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6146-DD1D-4749-A962-88ECD60CD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 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strategy archetypes 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(how tools generate evidence)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89A75-927D-4B3A-8681-31A161535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 read classification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taxprofiler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also direct Kraken2/CLARK/GOTTCHA2 usage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Contig classification after assembly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KrakenMetaReads-nf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contig interpretation from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-core/mag outputs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Protein/alignment evidence chain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rvdb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-viral (DIAMOND vs RVDB), protein-level discovery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Viral feature + multi-tool consensus screening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MLMVD-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(VirSorter2 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DeepVirFinder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optional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viralFlye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voting)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111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22393</TotalTime>
  <Words>1166</Words>
  <Application>Microsoft Office PowerPoint</Application>
  <PresentationFormat>On-screen Show (4:3)</PresentationFormat>
  <Paragraphs>276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-apple-system</vt:lpstr>
      <vt:lpstr>SimSun</vt:lpstr>
      <vt:lpstr>Arial</vt:lpstr>
      <vt:lpstr>Calibri</vt:lpstr>
      <vt:lpstr>Times New Roman</vt:lpstr>
      <vt:lpstr>Office Theme</vt:lpstr>
      <vt:lpstr>Metagenomic Data Viral Detection Tool Assessment</vt:lpstr>
      <vt:lpstr>Viral Detection pipeline Assessment</vt:lpstr>
      <vt:lpstr>Goals: </vt:lpstr>
      <vt:lpstr>Assessment Framework  (Avoiding contradictory conclusions)</vt:lpstr>
      <vt:lpstr> Assessment Objects (8 runnable items)</vt:lpstr>
      <vt:lpstr>Non-runnable CDC items (deployment blockers)</vt:lpstr>
      <vt:lpstr>Two runs: datasets and scaling (simulated vs real)</vt:lpstr>
      <vt:lpstr>Empirical compute footprint  (8 pipelines, two runs)</vt:lpstr>
      <vt:lpstr> Four strategy archetypes  (how tools generate evidence)</vt:lpstr>
      <vt:lpstr>Pipelines catalog (what is in this repository)</vt:lpstr>
      <vt:lpstr>taxprofiler (MetaTaxProfiler):  why it is the default “front door”</vt:lpstr>
      <vt:lpstr>GOTTCHA2 / CLARK / sourmash: confirmatory tools (different flavors)</vt:lpstr>
      <vt:lpstr>Assembly-centric workflows:  nf-core/mag vs KrakenMetaReads-nf</vt:lpstr>
      <vt:lpstr>Discovery-centric workflow:  rvdb-viral-metagenome-nf</vt:lpstr>
      <vt:lpstr>Strict candidate set workflow: MLMVD-nf</vt:lpstr>
      <vt:lpstr>sensitivity vs specificity trade-off (highlevel)</vt:lpstr>
      <vt:lpstr>False positive control:  minimum required safeguards</vt:lpstr>
      <vt:lpstr>Multi-evidence chain:  what “confirmed” should look like</vt:lpstr>
      <vt:lpstr>Decision matrix (scores 1–5; assessment summary)</vt:lpstr>
      <vt:lpstr>Recommended deployable solutions (decision-oriented)</vt:lpstr>
      <vt:lpstr>Final conclusions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Pathogen Surveillance Workflow</dc:title>
  <dc:subject/>
  <dc:creator>Sihua Peng</dc:creator>
  <cp:keywords/>
  <dc:description>generated using python-pptx</dc:description>
  <cp:lastModifiedBy>Sihua Peng</cp:lastModifiedBy>
  <cp:revision>339</cp:revision>
  <dcterms:created xsi:type="dcterms:W3CDTF">2013-01-27T09:14:16Z</dcterms:created>
  <dcterms:modified xsi:type="dcterms:W3CDTF">2026-01-29T16:51:52Z</dcterms:modified>
  <cp:category/>
</cp:coreProperties>
</file>